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70" r:id="rId6"/>
    <p:sldId id="297" r:id="rId7"/>
    <p:sldId id="261" r:id="rId8"/>
    <p:sldId id="262" r:id="rId9"/>
    <p:sldId id="263" r:id="rId10"/>
    <p:sldId id="264" r:id="rId11"/>
    <p:sldId id="265" r:id="rId12"/>
    <p:sldId id="291" r:id="rId13"/>
    <p:sldId id="292" r:id="rId14"/>
    <p:sldId id="267" r:id="rId15"/>
    <p:sldId id="266" r:id="rId16"/>
    <p:sldId id="293" r:id="rId17"/>
    <p:sldId id="268" r:id="rId18"/>
    <p:sldId id="269" r:id="rId19"/>
    <p:sldId id="271" r:id="rId20"/>
    <p:sldId id="272" r:id="rId21"/>
    <p:sldId id="273" r:id="rId22"/>
    <p:sldId id="274" r:id="rId23"/>
    <p:sldId id="275" r:id="rId24"/>
    <p:sldId id="276" r:id="rId25"/>
    <p:sldId id="278" r:id="rId26"/>
    <p:sldId id="277" r:id="rId27"/>
    <p:sldId id="279" r:id="rId28"/>
    <p:sldId id="295" r:id="rId29"/>
    <p:sldId id="280" r:id="rId30"/>
    <p:sldId id="281" r:id="rId31"/>
    <p:sldId id="282" r:id="rId32"/>
    <p:sldId id="283" r:id="rId33"/>
    <p:sldId id="284" r:id="rId34"/>
    <p:sldId id="294" r:id="rId35"/>
    <p:sldId id="296" r:id="rId36"/>
    <p:sldId id="285" r:id="rId37"/>
    <p:sldId id="286" r:id="rId38"/>
    <p:sldId id="287" r:id="rId39"/>
    <p:sldId id="288" r:id="rId40"/>
    <p:sldId id="289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png>
</file>

<file path=ppt/media/image3.png>
</file>

<file path=ppt/media/image4.jpg>
</file>

<file path=ppt/media/image5.png>
</file>

<file path=ppt/media/image6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68248D9C-AA18-4418-88F4-D099493C04CD}" type="datetimeFigureOut">
              <a:rPr lang="en-IN" smtClean="0"/>
              <a:t>09-01-2019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750B4F46-5AEA-42B7-8EB1-AE8A15DFB222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95936" y="3859708"/>
            <a:ext cx="5328591" cy="1801540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Blanket of The Earth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149080"/>
            <a:ext cx="6400800" cy="148972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88640"/>
            <a:ext cx="7668344" cy="3671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30097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Photosynthesis</a:t>
            </a: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64106" y="2672604"/>
            <a:ext cx="2734800" cy="2811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7172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Water in the atmosphere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Water molecules are a major constituent in the lower parts </a:t>
            </a:r>
            <a:r>
              <a:rPr lang="en-US" dirty="0" smtClean="0"/>
              <a:t>of </a:t>
            </a:r>
            <a:r>
              <a:rPr lang="en-IN" dirty="0" smtClean="0"/>
              <a:t>the atmosphere.</a:t>
            </a:r>
          </a:p>
          <a:p>
            <a:endParaRPr lang="en-IN" dirty="0" smtClean="0"/>
          </a:p>
          <a:p>
            <a:r>
              <a:rPr lang="en-IN" dirty="0" smtClean="0"/>
              <a:t>Water </a:t>
            </a:r>
            <a:r>
              <a:rPr lang="en-IN" dirty="0"/>
              <a:t>reaches the </a:t>
            </a:r>
            <a:r>
              <a:rPr lang="en-IN" dirty="0" smtClean="0"/>
              <a:t>atmosphere </a:t>
            </a:r>
            <a:r>
              <a:rPr lang="en-US" dirty="0" smtClean="0"/>
              <a:t>through </a:t>
            </a:r>
            <a:r>
              <a:rPr lang="en-US" dirty="0"/>
              <a:t>evaporation and causes cloud formation and rain.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61825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836712"/>
            <a:ext cx="6154693" cy="4923755"/>
          </a:xfrm>
        </p:spPr>
      </p:pic>
    </p:spTree>
    <p:extLst>
      <p:ext uri="{BB962C8B-B14F-4D97-AF65-F5344CB8AC3E}">
        <p14:creationId xmlns:p14="http://schemas.microsoft.com/office/powerpoint/2010/main" val="321417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620688"/>
            <a:ext cx="7456449" cy="5400600"/>
          </a:xfrm>
        </p:spPr>
      </p:pic>
    </p:spTree>
    <p:extLst>
      <p:ext uri="{BB962C8B-B14F-4D97-AF65-F5344CB8AC3E}">
        <p14:creationId xmlns:p14="http://schemas.microsoft.com/office/powerpoint/2010/main" val="1217619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Dust Particles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The  </a:t>
            </a:r>
            <a:r>
              <a:rPr lang="en-US" b="1" dirty="0">
                <a:solidFill>
                  <a:srgbClr val="FF0000"/>
                </a:solidFill>
              </a:rPr>
              <a:t>main sources of dust particles </a:t>
            </a:r>
            <a:r>
              <a:rPr lang="en-US" b="1" dirty="0" smtClean="0">
                <a:solidFill>
                  <a:srgbClr val="FF0000"/>
                </a:solidFill>
              </a:rPr>
              <a:t>to </a:t>
            </a:r>
            <a:r>
              <a:rPr lang="en-IN" b="1" dirty="0" smtClean="0">
                <a:solidFill>
                  <a:srgbClr val="FF0000"/>
                </a:solidFill>
              </a:rPr>
              <a:t>the </a:t>
            </a:r>
            <a:r>
              <a:rPr lang="en-IN" b="1" dirty="0">
                <a:solidFill>
                  <a:srgbClr val="FF0000"/>
                </a:solidFill>
              </a:rPr>
              <a:t>atmosphere</a:t>
            </a:r>
            <a:r>
              <a:rPr lang="en-IN" b="1" dirty="0" smtClean="0">
                <a:solidFill>
                  <a:srgbClr val="FF0000"/>
                </a:solidFill>
              </a:rPr>
              <a:t>.</a:t>
            </a:r>
            <a:endParaRPr lang="en-IN" b="1" dirty="0">
              <a:solidFill>
                <a:srgbClr val="FF0000"/>
              </a:solidFill>
            </a:endParaRPr>
          </a:p>
          <a:p>
            <a:endParaRPr lang="en-US" dirty="0" smtClean="0"/>
          </a:p>
          <a:p>
            <a:r>
              <a:rPr lang="en-US" dirty="0" smtClean="0"/>
              <a:t>Dust </a:t>
            </a:r>
            <a:r>
              <a:rPr lang="en-US" dirty="0"/>
              <a:t>particles brought to the atmosphere by </a:t>
            </a:r>
            <a:r>
              <a:rPr lang="en-US" dirty="0" smtClean="0"/>
              <a:t>wind.</a:t>
            </a:r>
          </a:p>
          <a:p>
            <a:r>
              <a:rPr lang="en-US" dirty="0"/>
              <a:t>Dust particles erupted through volcanoes.</a:t>
            </a:r>
          </a:p>
          <a:p>
            <a:r>
              <a:rPr lang="en-US" dirty="0"/>
              <a:t>Ash formed by burning of </a:t>
            </a:r>
            <a:r>
              <a:rPr lang="en-US" dirty="0" smtClean="0"/>
              <a:t>meteors.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8960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476672"/>
            <a:ext cx="8352928" cy="1224136"/>
          </a:xfrm>
        </p:spPr>
        <p:txBody>
          <a:bodyPr>
            <a:normAutofit fontScale="90000"/>
          </a:bodyPr>
          <a:lstStyle/>
          <a:p>
            <a:r>
              <a:rPr lang="en-US" dirty="0"/>
              <a:t>the factors influencing the amount</a:t>
            </a:r>
            <a:br>
              <a:rPr lang="en-US" dirty="0"/>
            </a:br>
            <a:r>
              <a:rPr lang="en-US" dirty="0"/>
              <a:t>of water in the atmosphere.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Rate of evaporation will be high at places </a:t>
            </a:r>
            <a:r>
              <a:rPr lang="en-US" dirty="0" smtClean="0"/>
              <a:t>experiencing higher </a:t>
            </a:r>
            <a:r>
              <a:rPr lang="en-US" dirty="0"/>
              <a:t>temperature. So the water content in such </a:t>
            </a:r>
            <a:r>
              <a:rPr lang="en-US" dirty="0" smtClean="0"/>
              <a:t>places </a:t>
            </a:r>
            <a:r>
              <a:rPr lang="en-IN" dirty="0" smtClean="0"/>
              <a:t>will </a:t>
            </a:r>
            <a:r>
              <a:rPr lang="en-IN" dirty="0"/>
              <a:t>be high</a:t>
            </a:r>
            <a:r>
              <a:rPr lang="en-IN" dirty="0" smtClean="0"/>
              <a:t>.</a:t>
            </a:r>
          </a:p>
          <a:p>
            <a:pPr marL="68580" indent="0">
              <a:buNone/>
            </a:pPr>
            <a:endParaRPr lang="en-IN" dirty="0"/>
          </a:p>
          <a:p>
            <a:r>
              <a:rPr lang="en-US" dirty="0"/>
              <a:t>The amount of water will be high in the atmosphere </a:t>
            </a:r>
            <a:r>
              <a:rPr lang="en-US" dirty="0" smtClean="0"/>
              <a:t>close to </a:t>
            </a:r>
            <a:r>
              <a:rPr lang="en-US" dirty="0"/>
              <a:t>the surface water sources such as oceans, rivers </a:t>
            </a:r>
            <a:r>
              <a:rPr lang="en-US" dirty="0" smtClean="0"/>
              <a:t>and </a:t>
            </a:r>
            <a:r>
              <a:rPr lang="en-IN" dirty="0" smtClean="0"/>
              <a:t>other </a:t>
            </a:r>
            <a:r>
              <a:rPr lang="en-IN" dirty="0"/>
              <a:t>water bodies.</a:t>
            </a:r>
          </a:p>
        </p:txBody>
      </p:sp>
    </p:spTree>
    <p:extLst>
      <p:ext uri="{BB962C8B-B14F-4D97-AF65-F5344CB8AC3E}">
        <p14:creationId xmlns:p14="http://schemas.microsoft.com/office/powerpoint/2010/main" val="3520245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268760"/>
            <a:ext cx="7560637" cy="4203675"/>
          </a:xfrm>
        </p:spPr>
      </p:pic>
    </p:spTree>
    <p:extLst>
      <p:ext uri="{BB962C8B-B14F-4D97-AF65-F5344CB8AC3E}">
        <p14:creationId xmlns:p14="http://schemas.microsoft.com/office/powerpoint/2010/main" val="169064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Condensation nuclei</a:t>
            </a:r>
            <a:br>
              <a:rPr lang="en-IN" dirty="0" smtClean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Dust </a:t>
            </a:r>
            <a:r>
              <a:rPr lang="en-US" dirty="0"/>
              <a:t>particles in </a:t>
            </a:r>
            <a:r>
              <a:rPr lang="en-US" dirty="0" smtClean="0"/>
              <a:t>the atmosphere </a:t>
            </a:r>
            <a:r>
              <a:rPr lang="en-US" dirty="0"/>
              <a:t>help in cloud </a:t>
            </a:r>
            <a:r>
              <a:rPr lang="en-US" dirty="0" smtClean="0"/>
              <a:t>formation. So they </a:t>
            </a:r>
            <a:r>
              <a:rPr lang="en-US" dirty="0"/>
              <a:t>are called </a:t>
            </a:r>
            <a:r>
              <a:rPr lang="en-US" dirty="0" smtClean="0"/>
              <a:t>as </a:t>
            </a:r>
            <a:r>
              <a:rPr lang="en-IN" dirty="0" smtClean="0"/>
              <a:t>Condensation </a:t>
            </a:r>
            <a:r>
              <a:rPr lang="en-IN" dirty="0"/>
              <a:t>nuclei.</a:t>
            </a:r>
          </a:p>
        </p:txBody>
      </p:sp>
    </p:spTree>
    <p:extLst>
      <p:ext uri="{BB962C8B-B14F-4D97-AF65-F5344CB8AC3E}">
        <p14:creationId xmlns:p14="http://schemas.microsoft.com/office/powerpoint/2010/main" val="3586840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Green </a:t>
            </a:r>
            <a:r>
              <a:rPr lang="en-US" b="1" dirty="0"/>
              <a:t>house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276872"/>
            <a:ext cx="3843580" cy="3563147"/>
          </a:xfrm>
        </p:spPr>
      </p:pic>
    </p:spTree>
    <p:extLst>
      <p:ext uri="{BB962C8B-B14F-4D97-AF65-F5344CB8AC3E}">
        <p14:creationId xmlns:p14="http://schemas.microsoft.com/office/powerpoint/2010/main" val="365500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glass </a:t>
            </a:r>
            <a:r>
              <a:rPr lang="en-US" dirty="0"/>
              <a:t>is largely used in the</a:t>
            </a:r>
            <a:br>
              <a:rPr lang="en-US" dirty="0"/>
            </a:br>
            <a:r>
              <a:rPr lang="en-US" dirty="0"/>
              <a:t>construction of buildings in cold countries?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IN" dirty="0" smtClean="0"/>
              <a:t>Glass </a:t>
            </a:r>
            <a:r>
              <a:rPr lang="en-US" dirty="0" smtClean="0"/>
              <a:t>panes </a:t>
            </a:r>
            <a:r>
              <a:rPr lang="en-US" dirty="0"/>
              <a:t>have the capacity to allow insolation to </a:t>
            </a:r>
            <a:r>
              <a:rPr lang="en-US" dirty="0" smtClean="0"/>
              <a:t>pass through </a:t>
            </a:r>
            <a:r>
              <a:rPr lang="en-US" dirty="0"/>
              <a:t>them and check the terrestrial radiation.</a:t>
            </a:r>
          </a:p>
          <a:p>
            <a:r>
              <a:rPr lang="en-US" dirty="0"/>
              <a:t>Thus temperature is maintained within </a:t>
            </a:r>
            <a:r>
              <a:rPr lang="en-US" dirty="0" smtClean="0"/>
              <a:t>the </a:t>
            </a:r>
            <a:r>
              <a:rPr lang="en-IN" dirty="0" smtClean="0"/>
              <a:t>buildings </a:t>
            </a:r>
            <a:r>
              <a:rPr lang="en-IN" dirty="0"/>
              <a:t>without fall</a:t>
            </a:r>
            <a:r>
              <a:rPr lang="en-IN" dirty="0" smtClean="0"/>
              <a:t>.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By </a:t>
            </a:r>
            <a:r>
              <a:rPr lang="en-US" dirty="0"/>
              <a:t>preventing the terrestrial </a:t>
            </a:r>
            <a:r>
              <a:rPr lang="en-US" dirty="0" smtClean="0"/>
              <a:t>radiations the </a:t>
            </a:r>
            <a:r>
              <a:rPr lang="en-US" dirty="0"/>
              <a:t>temperature required for the growth of plants is </a:t>
            </a:r>
            <a:r>
              <a:rPr lang="en-US" dirty="0" smtClean="0"/>
              <a:t>retained </a:t>
            </a:r>
            <a:r>
              <a:rPr lang="en-IN" dirty="0" smtClean="0"/>
              <a:t>inside </a:t>
            </a:r>
            <a:r>
              <a:rPr lang="en-IN" dirty="0"/>
              <a:t>such constructions. </a:t>
            </a:r>
            <a:endParaRPr lang="en-IN" dirty="0" smtClean="0"/>
          </a:p>
          <a:p>
            <a:r>
              <a:rPr lang="en-IN" dirty="0" smtClean="0"/>
              <a:t>Such </a:t>
            </a:r>
            <a:r>
              <a:rPr lang="en-US" dirty="0" smtClean="0"/>
              <a:t>buildings </a:t>
            </a:r>
            <a:r>
              <a:rPr lang="en-US" dirty="0"/>
              <a:t>are called Green houses.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2773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14338"/>
            <a:ext cx="7620000" cy="6029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332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Atmosphere as a Green house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Gases such as </a:t>
            </a:r>
            <a:r>
              <a:rPr lang="en-IN" dirty="0" smtClean="0"/>
              <a:t>Carbon </a:t>
            </a:r>
            <a:r>
              <a:rPr lang="en-US" dirty="0" smtClean="0"/>
              <a:t>dioxide</a:t>
            </a:r>
            <a:r>
              <a:rPr lang="en-US" dirty="0"/>
              <a:t>, methane, ozone etc. </a:t>
            </a:r>
            <a:r>
              <a:rPr lang="en-US" dirty="0" smtClean="0"/>
              <a:t>and water </a:t>
            </a:r>
            <a:r>
              <a:rPr lang="en-US" dirty="0" err="1"/>
              <a:t>vapour</a:t>
            </a:r>
            <a:r>
              <a:rPr lang="en-US" dirty="0"/>
              <a:t> present in </a:t>
            </a:r>
            <a:r>
              <a:rPr lang="en-US" dirty="0" smtClean="0"/>
              <a:t>the </a:t>
            </a:r>
            <a:r>
              <a:rPr lang="en-IN" dirty="0" smtClean="0"/>
              <a:t>atmosphere </a:t>
            </a:r>
            <a:r>
              <a:rPr lang="en-IN" dirty="0"/>
              <a:t>absorb the </a:t>
            </a:r>
            <a:r>
              <a:rPr lang="en-IN" dirty="0" smtClean="0"/>
              <a:t>terrestrial </a:t>
            </a:r>
            <a:r>
              <a:rPr lang="en-US" dirty="0" smtClean="0"/>
              <a:t>radiation </a:t>
            </a:r>
            <a:r>
              <a:rPr lang="en-US" dirty="0"/>
              <a:t>and retain the </a:t>
            </a:r>
            <a:r>
              <a:rPr lang="en-US" dirty="0" smtClean="0"/>
              <a:t>temperature </a:t>
            </a:r>
            <a:r>
              <a:rPr lang="en-IN" dirty="0" smtClean="0"/>
              <a:t>of </a:t>
            </a:r>
            <a:r>
              <a:rPr lang="en-IN" dirty="0"/>
              <a:t>the atmosphere. </a:t>
            </a:r>
            <a:endParaRPr lang="en-IN" dirty="0" smtClean="0"/>
          </a:p>
          <a:p>
            <a:r>
              <a:rPr lang="en-IN" dirty="0" smtClean="0"/>
              <a:t>This phenomenon </a:t>
            </a:r>
            <a:r>
              <a:rPr lang="en-IN" dirty="0"/>
              <a:t>is called </a:t>
            </a:r>
            <a:r>
              <a:rPr lang="en-IN" dirty="0" smtClean="0"/>
              <a:t>Greenhouse </a:t>
            </a:r>
            <a:r>
              <a:rPr lang="en-US" dirty="0" smtClean="0"/>
              <a:t>effect </a:t>
            </a:r>
            <a:r>
              <a:rPr lang="en-US" dirty="0"/>
              <a:t>and the gases causing the phenomena are </a:t>
            </a:r>
            <a:r>
              <a:rPr lang="en-US" dirty="0" smtClean="0"/>
              <a:t>called </a:t>
            </a:r>
            <a:r>
              <a:rPr lang="en-IN" dirty="0" smtClean="0"/>
              <a:t>Greenhouse </a:t>
            </a:r>
            <a:r>
              <a:rPr lang="en-IN" dirty="0"/>
              <a:t>gases.</a:t>
            </a:r>
          </a:p>
        </p:txBody>
      </p:sp>
    </p:spTree>
    <p:extLst>
      <p:ext uri="{BB962C8B-B14F-4D97-AF65-F5344CB8AC3E}">
        <p14:creationId xmlns:p14="http://schemas.microsoft.com/office/powerpoint/2010/main" val="47670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009" y="764704"/>
            <a:ext cx="7458314" cy="489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7454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 the </a:t>
            </a:r>
            <a:r>
              <a:rPr lang="en-US" dirty="0"/>
              <a:t>uncontrolled increase in the greenhouse gases causes </a:t>
            </a:r>
            <a:r>
              <a:rPr lang="en-US" dirty="0" smtClean="0"/>
              <a:t>rise in </a:t>
            </a:r>
            <a:r>
              <a:rPr lang="en-US" dirty="0"/>
              <a:t>temperature in the </a:t>
            </a:r>
            <a:r>
              <a:rPr lang="en-US" dirty="0" smtClean="0"/>
              <a:t>atmosphere.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4824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The  </a:t>
            </a:r>
            <a:r>
              <a:rPr lang="en-IN" dirty="0"/>
              <a:t>sources of</a:t>
            </a:r>
            <a:br>
              <a:rPr lang="en-IN" dirty="0"/>
            </a:br>
            <a:r>
              <a:rPr lang="en-IN" dirty="0"/>
              <a:t>greenhouse gases?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580" indent="0">
              <a:buNone/>
            </a:pPr>
            <a:r>
              <a:rPr lang="en-IN" dirty="0" smtClean="0">
                <a:solidFill>
                  <a:srgbClr val="FF0000"/>
                </a:solidFill>
              </a:rPr>
              <a:t>natural means</a:t>
            </a:r>
          </a:p>
          <a:p>
            <a:r>
              <a:rPr lang="en-US" dirty="0" smtClean="0"/>
              <a:t>volcanic eruptions, </a:t>
            </a:r>
          </a:p>
          <a:p>
            <a:r>
              <a:rPr lang="en-US" dirty="0" smtClean="0"/>
              <a:t>decay of biological matter..</a:t>
            </a:r>
          </a:p>
          <a:p>
            <a:pPr marL="6858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human </a:t>
            </a:r>
            <a:r>
              <a:rPr lang="en-US" dirty="0">
                <a:solidFill>
                  <a:srgbClr val="FF0000"/>
                </a:solidFill>
              </a:rPr>
              <a:t>activities </a:t>
            </a:r>
            <a:endParaRPr lang="en-US" dirty="0" smtClean="0">
              <a:solidFill>
                <a:srgbClr val="FF0000"/>
              </a:solidFill>
            </a:endParaRPr>
          </a:p>
          <a:p>
            <a:pPr marL="68580" indent="0">
              <a:buNone/>
            </a:pPr>
            <a:r>
              <a:rPr lang="en-US" dirty="0" smtClean="0"/>
              <a:t>deforestation</a:t>
            </a:r>
            <a:r>
              <a:rPr lang="en-US" dirty="0"/>
              <a:t>, </a:t>
            </a:r>
            <a:endParaRPr lang="en-US" dirty="0" smtClean="0"/>
          </a:p>
          <a:p>
            <a:pPr marL="68580" indent="0">
              <a:buNone/>
            </a:pPr>
            <a:r>
              <a:rPr lang="en-US" dirty="0" smtClean="0"/>
              <a:t>burning </a:t>
            </a:r>
            <a:r>
              <a:rPr lang="en-US" dirty="0"/>
              <a:t>of </a:t>
            </a:r>
            <a:r>
              <a:rPr lang="en-US" dirty="0" smtClean="0"/>
              <a:t>fossil </a:t>
            </a:r>
            <a:r>
              <a:rPr lang="en-IN" dirty="0" smtClean="0"/>
              <a:t>fuels </a:t>
            </a:r>
            <a:r>
              <a:rPr lang="en-IN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34915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025" y="2346325"/>
            <a:ext cx="7727950" cy="2165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28749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484784"/>
            <a:ext cx="8064896" cy="79208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how Global warming becomes a threat to the life forms of the earth.</a:t>
            </a:r>
            <a:br>
              <a:rPr lang="en-US" dirty="0" smtClean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9592" y="1772816"/>
            <a:ext cx="7560840" cy="4059813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Sea </a:t>
            </a:r>
            <a:r>
              <a:rPr lang="en-US" dirty="0"/>
              <a:t>level may rise as a result of </a:t>
            </a:r>
            <a:r>
              <a:rPr lang="en-US" dirty="0" smtClean="0"/>
              <a:t>melting </a:t>
            </a:r>
            <a:r>
              <a:rPr lang="en-IN" dirty="0" smtClean="0"/>
              <a:t>of </a:t>
            </a:r>
            <a:r>
              <a:rPr lang="en-IN" dirty="0"/>
              <a:t>polar ice.</a:t>
            </a:r>
          </a:p>
          <a:p>
            <a:r>
              <a:rPr lang="en-US" dirty="0"/>
              <a:t>Destruction in the coastal </a:t>
            </a:r>
            <a:r>
              <a:rPr lang="en-US" dirty="0" smtClean="0"/>
              <a:t>ecosystem may </a:t>
            </a:r>
            <a:r>
              <a:rPr lang="en-US" dirty="0"/>
              <a:t>lead to the problems such as </a:t>
            </a:r>
            <a:r>
              <a:rPr lang="en-US" dirty="0" smtClean="0"/>
              <a:t>food </a:t>
            </a:r>
            <a:r>
              <a:rPr lang="fr-FR" dirty="0" err="1" smtClean="0"/>
              <a:t>crisis</a:t>
            </a:r>
            <a:r>
              <a:rPr lang="fr-FR" dirty="0"/>
              <a:t>, large </a:t>
            </a:r>
            <a:r>
              <a:rPr lang="fr-FR" dirty="0" err="1"/>
              <a:t>scale</a:t>
            </a:r>
            <a:r>
              <a:rPr lang="fr-FR" dirty="0"/>
              <a:t> migration etc.</a:t>
            </a:r>
          </a:p>
          <a:p>
            <a:r>
              <a:rPr lang="en-US" dirty="0"/>
              <a:t>Global warming leads to the depletion of many </a:t>
            </a:r>
            <a:r>
              <a:rPr lang="en-US" dirty="0" smtClean="0"/>
              <a:t>species of </a:t>
            </a:r>
            <a:r>
              <a:rPr lang="en-US" dirty="0"/>
              <a:t>plants and animals in the ecosystem.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0283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548680"/>
            <a:ext cx="7024744" cy="648072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Global warming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484784"/>
            <a:ext cx="6777317" cy="4608512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Industrialisation</a:t>
            </a:r>
            <a:r>
              <a:rPr lang="en-US" dirty="0"/>
              <a:t>, </a:t>
            </a:r>
            <a:r>
              <a:rPr lang="en-US" dirty="0" err="1"/>
              <a:t>urbanisation</a:t>
            </a:r>
            <a:r>
              <a:rPr lang="en-US" dirty="0"/>
              <a:t> etc. lead to rapid changes in </a:t>
            </a:r>
            <a:r>
              <a:rPr lang="en-US" dirty="0" smtClean="0"/>
              <a:t>the atmosphere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is estimated that 6000 metric ton carbon </a:t>
            </a:r>
            <a:r>
              <a:rPr lang="en-US" dirty="0" smtClean="0"/>
              <a:t>dioxide is </a:t>
            </a:r>
            <a:r>
              <a:rPr lang="en-US" dirty="0"/>
              <a:t>getting added to the atmosphere every year in this manner.</a:t>
            </a:r>
          </a:p>
          <a:p>
            <a:r>
              <a:rPr lang="en-US" dirty="0"/>
              <a:t>Studies reveal that there is a rise of 0.4°C in </a:t>
            </a:r>
            <a:r>
              <a:rPr lang="en-US" dirty="0" smtClean="0"/>
              <a:t>the average </a:t>
            </a:r>
            <a:r>
              <a:rPr lang="en-US" dirty="0"/>
              <a:t>atmospheric temperature due </a:t>
            </a:r>
            <a:r>
              <a:rPr lang="en-US" dirty="0" smtClean="0"/>
              <a:t>to uncontrolled </a:t>
            </a:r>
            <a:r>
              <a:rPr lang="en-US" dirty="0"/>
              <a:t>increase of greenhouse gases </a:t>
            </a:r>
            <a:r>
              <a:rPr lang="en-US" dirty="0" smtClean="0"/>
              <a:t>in the </a:t>
            </a:r>
            <a:r>
              <a:rPr lang="en-US" dirty="0"/>
              <a:t>20th century.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increase in </a:t>
            </a:r>
            <a:r>
              <a:rPr lang="en-US" dirty="0" smtClean="0"/>
              <a:t>temperature in </a:t>
            </a:r>
            <a:r>
              <a:rPr lang="en-US" dirty="0"/>
              <a:t>the atmosphere due to greenhouse gases </a:t>
            </a:r>
            <a:r>
              <a:rPr lang="en-US" dirty="0" smtClean="0"/>
              <a:t>is </a:t>
            </a:r>
            <a:r>
              <a:rPr lang="en-IN" dirty="0" smtClean="0"/>
              <a:t>referred </a:t>
            </a:r>
            <a:r>
              <a:rPr lang="en-IN" dirty="0"/>
              <a:t>as Global warming.</a:t>
            </a:r>
          </a:p>
        </p:txBody>
      </p:sp>
    </p:spTree>
    <p:extLst>
      <p:ext uri="{BB962C8B-B14F-4D97-AF65-F5344CB8AC3E}">
        <p14:creationId xmlns:p14="http://schemas.microsoft.com/office/powerpoint/2010/main" val="152425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1027664"/>
            <a:ext cx="8352928" cy="74515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Ozone as an umbrella for the earth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3" y="2323652"/>
            <a:ext cx="6048788" cy="3508977"/>
          </a:xfrm>
        </p:spPr>
        <p:txBody>
          <a:bodyPr/>
          <a:lstStyle/>
          <a:p>
            <a:r>
              <a:rPr lang="en-US" dirty="0"/>
              <a:t>the ozone gas is concentrated in the upper atmosphere as </a:t>
            </a:r>
            <a:r>
              <a:rPr lang="en-US" dirty="0" smtClean="0"/>
              <a:t>a layer</a:t>
            </a:r>
            <a:r>
              <a:rPr lang="en-US" dirty="0"/>
              <a:t>, it is called Ozone layer</a:t>
            </a:r>
            <a:r>
              <a:rPr lang="en-US" dirty="0" smtClean="0"/>
              <a:t>.</a:t>
            </a:r>
          </a:p>
          <a:p>
            <a:pPr marL="68580" indent="0">
              <a:buNone/>
            </a:pPr>
            <a:endParaRPr lang="en-US" dirty="0" smtClean="0"/>
          </a:p>
          <a:p>
            <a:r>
              <a:rPr lang="en-US" dirty="0"/>
              <a:t>It protects the life forms of </a:t>
            </a:r>
            <a:r>
              <a:rPr lang="en-US" dirty="0" smtClean="0"/>
              <a:t>the earth </a:t>
            </a:r>
            <a:r>
              <a:rPr lang="en-US" dirty="0"/>
              <a:t>by absorbing the harmful ultraviolet rays from the sun.</a:t>
            </a:r>
            <a:endParaRPr lang="en-IN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1844824"/>
            <a:ext cx="1676400" cy="200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27550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980728"/>
            <a:ext cx="8379742" cy="4563715"/>
          </a:xfrm>
        </p:spPr>
      </p:pic>
    </p:spTree>
    <p:extLst>
      <p:ext uri="{BB962C8B-B14F-4D97-AF65-F5344CB8AC3E}">
        <p14:creationId xmlns:p14="http://schemas.microsoft.com/office/powerpoint/2010/main" val="3721460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07704" y="764704"/>
            <a:ext cx="5281419" cy="5067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9539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The</a:t>
            </a:r>
            <a:r>
              <a:rPr lang="en-US" dirty="0"/>
              <a:t> </a:t>
            </a:r>
            <a:r>
              <a:rPr lang="en-US" b="1" dirty="0"/>
              <a:t>atmosphere</a:t>
            </a:r>
            <a:r>
              <a:rPr lang="en-US" dirty="0"/>
              <a:t> of Earth is the layer of gases, commonly known as air, that surrounds the planet Earth and is retained by Earth's gravity.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404664"/>
            <a:ext cx="5565864" cy="369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276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476672"/>
            <a:ext cx="7024744" cy="64807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Ozone hole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3068960"/>
            <a:ext cx="8064895" cy="345638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Refrigerators, air conditioners, different types of sprays, </a:t>
            </a:r>
            <a:r>
              <a:rPr lang="en-US" dirty="0" smtClean="0"/>
              <a:t>fire extinguishers</a:t>
            </a:r>
            <a:r>
              <a:rPr lang="en-US" dirty="0"/>
              <a:t>, paints, etc. are sources of gases such </a:t>
            </a:r>
            <a:r>
              <a:rPr lang="en-US" dirty="0" smtClean="0"/>
              <a:t>as </a:t>
            </a:r>
            <a:r>
              <a:rPr lang="en-IN" dirty="0" smtClean="0"/>
              <a:t>chlorofluorocarbons</a:t>
            </a:r>
            <a:r>
              <a:rPr lang="en-IN" dirty="0"/>
              <a:t>, </a:t>
            </a:r>
            <a:r>
              <a:rPr lang="en-IN" dirty="0" err="1"/>
              <a:t>halon</a:t>
            </a:r>
            <a:r>
              <a:rPr lang="en-IN" dirty="0"/>
              <a:t> etc</a:t>
            </a:r>
            <a:r>
              <a:rPr lang="en-IN" dirty="0" smtClean="0"/>
              <a:t>.</a:t>
            </a:r>
            <a:r>
              <a:rPr lang="en-IN" dirty="0"/>
              <a:t> </a:t>
            </a:r>
            <a:endParaRPr lang="en-IN" dirty="0" smtClean="0"/>
          </a:p>
          <a:p>
            <a:r>
              <a:rPr lang="en-IN" dirty="0" smtClean="0"/>
              <a:t>These </a:t>
            </a:r>
            <a:r>
              <a:rPr lang="en-IN" dirty="0"/>
              <a:t>gases </a:t>
            </a:r>
            <a:r>
              <a:rPr lang="en-IN" dirty="0" smtClean="0"/>
              <a:t>rising </a:t>
            </a:r>
            <a:r>
              <a:rPr lang="en-US" dirty="0" smtClean="0"/>
              <a:t>to </a:t>
            </a:r>
            <a:r>
              <a:rPr lang="en-US" dirty="0"/>
              <a:t>the upper atmosphere react with ultraviolet rays from the </a:t>
            </a:r>
            <a:r>
              <a:rPr lang="en-US" dirty="0" smtClean="0"/>
              <a:t>sun to </a:t>
            </a:r>
            <a:r>
              <a:rPr lang="en-US" dirty="0"/>
              <a:t>form chlorine and bromine.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is estimated that each </a:t>
            </a:r>
            <a:r>
              <a:rPr lang="en-US" dirty="0" smtClean="0"/>
              <a:t>chlorine atom </a:t>
            </a:r>
            <a:r>
              <a:rPr lang="en-US" dirty="0"/>
              <a:t>is capable to decay about one lakh of ozone molecules.</a:t>
            </a:r>
          </a:p>
          <a:p>
            <a:r>
              <a:rPr lang="en-US" dirty="0"/>
              <a:t>Bromine is 40 times more reactive than chlorine. </a:t>
            </a:r>
            <a:endParaRPr lang="en-US" dirty="0" smtClean="0"/>
          </a:p>
          <a:p>
            <a:r>
              <a:rPr lang="en-US" dirty="0" smtClean="0"/>
              <a:t>This depletion in </a:t>
            </a:r>
            <a:r>
              <a:rPr lang="en-US" dirty="0"/>
              <a:t>the atmospheric ozone layer is called as Ozone hole.</a:t>
            </a:r>
            <a:endParaRPr lang="en-IN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-1120"/>
            <a:ext cx="2283285" cy="271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5152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To protect the ozone layer…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844824"/>
            <a:ext cx="7281257" cy="3987805"/>
          </a:xfrm>
        </p:spPr>
        <p:txBody>
          <a:bodyPr/>
          <a:lstStyle/>
          <a:p>
            <a:r>
              <a:rPr lang="en-US" dirty="0"/>
              <a:t>To create awareness on the need </a:t>
            </a:r>
            <a:r>
              <a:rPr lang="en-US" dirty="0" smtClean="0"/>
              <a:t>of conservation </a:t>
            </a:r>
            <a:r>
              <a:rPr lang="en-US" dirty="0"/>
              <a:t>of ozone and to control the </a:t>
            </a:r>
            <a:r>
              <a:rPr lang="en-US" dirty="0" smtClean="0"/>
              <a:t>use of </a:t>
            </a:r>
            <a:r>
              <a:rPr lang="en-US" dirty="0"/>
              <a:t>products leading to ozone depletion </a:t>
            </a:r>
            <a:r>
              <a:rPr lang="en-US" dirty="0" smtClean="0"/>
              <a:t>16</a:t>
            </a:r>
            <a:r>
              <a:rPr lang="en-US" baseline="30000" dirty="0" smtClean="0"/>
              <a:t>th</a:t>
            </a:r>
            <a:r>
              <a:rPr lang="en-US" dirty="0" smtClean="0"/>
              <a:t> September </a:t>
            </a:r>
            <a:r>
              <a:rPr lang="en-US" dirty="0"/>
              <a:t>of every year is observed as </a:t>
            </a:r>
            <a:r>
              <a:rPr lang="en-US" dirty="0" smtClean="0"/>
              <a:t>World </a:t>
            </a:r>
            <a:r>
              <a:rPr lang="en-IN" dirty="0" smtClean="0"/>
              <a:t>Ozone </a:t>
            </a:r>
            <a:r>
              <a:rPr lang="en-IN" dirty="0"/>
              <a:t>Day.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3573016"/>
            <a:ext cx="4032448" cy="302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9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552" y="260648"/>
            <a:ext cx="7024744" cy="1143000"/>
          </a:xfrm>
        </p:spPr>
        <p:txBody>
          <a:bodyPr/>
          <a:lstStyle/>
          <a:p>
            <a:r>
              <a:rPr lang="en-IN" b="1" dirty="0">
                <a:solidFill>
                  <a:srgbClr val="FF0000"/>
                </a:solidFill>
              </a:rPr>
              <a:t>Structure </a:t>
            </a:r>
            <a:r>
              <a:rPr lang="en-IN" b="1" dirty="0"/>
              <a:t>of the Atmosphere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1844824"/>
            <a:ext cx="7200916" cy="4059813"/>
          </a:xfrm>
        </p:spPr>
        <p:txBody>
          <a:bodyPr>
            <a:normAutofit/>
          </a:bodyPr>
          <a:lstStyle/>
          <a:p>
            <a:r>
              <a:rPr lang="en-US" dirty="0"/>
              <a:t>The composition of the atmosphere is somewhat uniform </a:t>
            </a:r>
            <a:r>
              <a:rPr lang="en-US" dirty="0" smtClean="0"/>
              <a:t>up to </a:t>
            </a:r>
            <a:r>
              <a:rPr lang="en-US" dirty="0"/>
              <a:t>about 90 </a:t>
            </a:r>
            <a:r>
              <a:rPr lang="en-US" dirty="0" err="1"/>
              <a:t>Kilometres</a:t>
            </a:r>
            <a:r>
              <a:rPr lang="en-US" dirty="0"/>
              <a:t> from the surface of the earth. </a:t>
            </a:r>
            <a:endParaRPr lang="en-US" dirty="0" smtClean="0"/>
          </a:p>
          <a:p>
            <a:r>
              <a:rPr lang="en-US" dirty="0" smtClean="0"/>
              <a:t>This part of </a:t>
            </a:r>
            <a:r>
              <a:rPr lang="en-US" dirty="0"/>
              <a:t>the atmosphere is called </a:t>
            </a:r>
            <a:r>
              <a:rPr lang="en-US" dirty="0" err="1">
                <a:solidFill>
                  <a:srgbClr val="FF0000"/>
                </a:solidFill>
              </a:rPr>
              <a:t>homosphere</a:t>
            </a:r>
            <a:r>
              <a:rPr lang="en-US" dirty="0">
                <a:solidFill>
                  <a:srgbClr val="FF0000"/>
                </a:solidFill>
              </a:rPr>
              <a:t>. 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Beyond </a:t>
            </a:r>
            <a:r>
              <a:rPr lang="en-US" dirty="0"/>
              <a:t>this there </a:t>
            </a:r>
            <a:r>
              <a:rPr lang="en-US" dirty="0" smtClean="0"/>
              <a:t>is</a:t>
            </a:r>
            <a:r>
              <a:rPr lang="en-US" dirty="0"/>
              <a:t> no uniformity in the </a:t>
            </a:r>
            <a:r>
              <a:rPr lang="en-US" dirty="0" smtClean="0"/>
              <a:t>gaseous composition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So </a:t>
            </a:r>
            <a:r>
              <a:rPr lang="en-US" dirty="0"/>
              <a:t>the part of </a:t>
            </a:r>
            <a:r>
              <a:rPr lang="en-US" dirty="0" smtClean="0"/>
              <a:t>the atmosphere </a:t>
            </a:r>
            <a:r>
              <a:rPr lang="en-US" dirty="0"/>
              <a:t>beyond 90 Km </a:t>
            </a:r>
            <a:r>
              <a:rPr lang="en-US" dirty="0" smtClean="0"/>
              <a:t>from the </a:t>
            </a:r>
            <a:r>
              <a:rPr lang="en-US" dirty="0"/>
              <a:t>earth is called as </a:t>
            </a:r>
            <a:r>
              <a:rPr lang="en-US" dirty="0" err="1">
                <a:solidFill>
                  <a:srgbClr val="FF0000"/>
                </a:solidFill>
              </a:rPr>
              <a:t>heterosphere</a:t>
            </a:r>
            <a:r>
              <a:rPr lang="en-US" dirty="0">
                <a:solidFill>
                  <a:srgbClr val="FF0000"/>
                </a:solidFill>
              </a:rPr>
              <a:t>.</a:t>
            </a:r>
            <a:endParaRPr lang="en-I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112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2323652"/>
            <a:ext cx="4176463" cy="3508977"/>
          </a:xfrm>
        </p:spPr>
        <p:txBody>
          <a:bodyPr/>
          <a:lstStyle/>
          <a:p>
            <a:r>
              <a:rPr lang="en-US" dirty="0"/>
              <a:t>Based on the temperature </a:t>
            </a:r>
            <a:r>
              <a:rPr lang="en-US" dirty="0" smtClean="0"/>
              <a:t>at </a:t>
            </a:r>
            <a:r>
              <a:rPr lang="en-IN" dirty="0" smtClean="0"/>
              <a:t>different </a:t>
            </a:r>
            <a:r>
              <a:rPr lang="en-IN" dirty="0"/>
              <a:t>levels, atmosphere </a:t>
            </a:r>
            <a:r>
              <a:rPr lang="en-IN" dirty="0" smtClean="0"/>
              <a:t>can </a:t>
            </a:r>
            <a:r>
              <a:rPr lang="en-US" dirty="0" smtClean="0"/>
              <a:t>be </a:t>
            </a:r>
            <a:r>
              <a:rPr lang="en-US" dirty="0"/>
              <a:t>divided into different layers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16632"/>
            <a:ext cx="4610967" cy="662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80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764704"/>
            <a:ext cx="4737653" cy="3548667"/>
          </a:xfrm>
        </p:spPr>
      </p:pic>
    </p:spTree>
    <p:extLst>
      <p:ext uri="{BB962C8B-B14F-4D97-AF65-F5344CB8AC3E}">
        <p14:creationId xmlns:p14="http://schemas.microsoft.com/office/powerpoint/2010/main" val="369210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836712"/>
            <a:ext cx="6653624" cy="4995763"/>
          </a:xfrm>
        </p:spPr>
      </p:pic>
    </p:spTree>
    <p:extLst>
      <p:ext uri="{BB962C8B-B14F-4D97-AF65-F5344CB8AC3E}">
        <p14:creationId xmlns:p14="http://schemas.microsoft.com/office/powerpoint/2010/main" val="2308279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3" y="200025"/>
            <a:ext cx="7991475" cy="6457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8134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584" y="404664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Troposphere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1340768"/>
            <a:ext cx="7848872" cy="4491861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This </a:t>
            </a:r>
            <a:r>
              <a:rPr lang="en-US" dirty="0"/>
              <a:t>layer extends up to about 90 Km from the surface </a:t>
            </a:r>
            <a:r>
              <a:rPr lang="en-US" dirty="0" smtClean="0"/>
              <a:t>of the </a:t>
            </a:r>
            <a:r>
              <a:rPr lang="en-US" dirty="0"/>
              <a:t>earth and lies close to the earth.</a:t>
            </a:r>
          </a:p>
          <a:p>
            <a:r>
              <a:rPr lang="en-US" dirty="0"/>
              <a:t>The height of the troposphere is more in the </a:t>
            </a:r>
            <a:r>
              <a:rPr lang="en-US" dirty="0" smtClean="0"/>
              <a:t>equatorial regions </a:t>
            </a:r>
            <a:r>
              <a:rPr lang="en-US" dirty="0"/>
              <a:t>because of strong convection here. (about 18 Km)</a:t>
            </a:r>
          </a:p>
          <a:p>
            <a:r>
              <a:rPr lang="en-US" dirty="0"/>
              <a:t>Almost all the weather and climatic phenomena such </a:t>
            </a:r>
            <a:r>
              <a:rPr lang="en-US" dirty="0" smtClean="0"/>
              <a:t>as cloud </a:t>
            </a:r>
            <a:r>
              <a:rPr lang="en-US" dirty="0"/>
              <a:t>formation, rain, snow, wind, thunder and </a:t>
            </a:r>
            <a:r>
              <a:rPr lang="en-US" dirty="0" smtClean="0"/>
              <a:t>lightning etc</a:t>
            </a:r>
            <a:r>
              <a:rPr lang="en-US" dirty="0"/>
              <a:t>. take place in this layer.</a:t>
            </a:r>
          </a:p>
          <a:p>
            <a:r>
              <a:rPr lang="en-US" dirty="0"/>
              <a:t>In the troposphere the temperature decreases at a </a:t>
            </a:r>
            <a:r>
              <a:rPr lang="en-US" dirty="0" smtClean="0"/>
              <a:t>uniform rate </a:t>
            </a:r>
            <a:r>
              <a:rPr lang="en-US" dirty="0"/>
              <a:t>of 1°Celcius for every 165 </a:t>
            </a:r>
            <a:r>
              <a:rPr lang="en-US" dirty="0" err="1" smtClean="0"/>
              <a:t>metres</a:t>
            </a:r>
            <a:r>
              <a:rPr lang="en-US" dirty="0"/>
              <a:t> </a:t>
            </a:r>
            <a:r>
              <a:rPr lang="en-US" dirty="0" smtClean="0"/>
              <a:t>of </a:t>
            </a:r>
            <a:r>
              <a:rPr lang="en-US" dirty="0"/>
              <a:t>altitude. This is called Normal </a:t>
            </a:r>
            <a:r>
              <a:rPr lang="en-US" dirty="0" smtClean="0"/>
              <a:t>Lapse </a:t>
            </a:r>
            <a:r>
              <a:rPr lang="en-IN" dirty="0" smtClean="0"/>
              <a:t>Rate.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zone of transition above the troposphere is </a:t>
            </a:r>
            <a:r>
              <a:rPr lang="en-US" dirty="0" smtClean="0"/>
              <a:t>called </a:t>
            </a:r>
            <a:r>
              <a:rPr lang="en-IN" dirty="0" err="1" smtClean="0"/>
              <a:t>tropopause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5181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332656"/>
            <a:ext cx="7024744" cy="1196752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Stratosphere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196752"/>
            <a:ext cx="8136904" cy="463587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Extends </a:t>
            </a:r>
            <a:r>
              <a:rPr lang="en-US" dirty="0"/>
              <a:t>up to a height of about 50 Km from the </a:t>
            </a:r>
            <a:r>
              <a:rPr lang="en-US" dirty="0" smtClean="0"/>
              <a:t>earth and </a:t>
            </a:r>
            <a:r>
              <a:rPr lang="en-US" dirty="0"/>
              <a:t>lies above the </a:t>
            </a:r>
            <a:r>
              <a:rPr lang="en-US" dirty="0" err="1"/>
              <a:t>tropopause</a:t>
            </a:r>
            <a:r>
              <a:rPr lang="en-US" dirty="0"/>
              <a:t>.</a:t>
            </a:r>
          </a:p>
          <a:p>
            <a:r>
              <a:rPr lang="en-US" dirty="0"/>
              <a:t>In the lower parts of the stratosphere there is no </a:t>
            </a:r>
            <a:r>
              <a:rPr lang="en-US" dirty="0" smtClean="0"/>
              <a:t>change in </a:t>
            </a:r>
            <a:r>
              <a:rPr lang="en-US" dirty="0"/>
              <a:t>temperature with altitude.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zone is </a:t>
            </a:r>
            <a:r>
              <a:rPr lang="en-US" dirty="0" smtClean="0"/>
              <a:t>called isothermal </a:t>
            </a:r>
            <a:r>
              <a:rPr lang="en-US" dirty="0"/>
              <a:t>zone. </a:t>
            </a:r>
            <a:endParaRPr lang="en-US" dirty="0" smtClean="0"/>
          </a:p>
          <a:p>
            <a:r>
              <a:rPr lang="en-US" dirty="0" smtClean="0"/>
              <a:t>Beyond </a:t>
            </a:r>
            <a:r>
              <a:rPr lang="en-US" dirty="0"/>
              <a:t>this there is increase </a:t>
            </a:r>
            <a:r>
              <a:rPr lang="en-US" dirty="0" smtClean="0"/>
              <a:t>in </a:t>
            </a:r>
            <a:r>
              <a:rPr lang="en-IN" dirty="0" smtClean="0"/>
              <a:t>temperature </a:t>
            </a:r>
            <a:r>
              <a:rPr lang="en-IN" dirty="0"/>
              <a:t>with altitude.</a:t>
            </a:r>
          </a:p>
          <a:p>
            <a:r>
              <a:rPr lang="en-US" dirty="0"/>
              <a:t>Ozone layer which forms part of this layer absorbs </a:t>
            </a:r>
            <a:r>
              <a:rPr lang="en-US" dirty="0" smtClean="0"/>
              <a:t>the harmful </a:t>
            </a:r>
            <a:r>
              <a:rPr lang="en-US" dirty="0"/>
              <a:t>ultra violet rays from the sun and prevents </a:t>
            </a:r>
            <a:r>
              <a:rPr lang="en-US" dirty="0" smtClean="0"/>
              <a:t>it </a:t>
            </a:r>
            <a:r>
              <a:rPr lang="en-IN" dirty="0" smtClean="0"/>
              <a:t>from </a:t>
            </a:r>
            <a:r>
              <a:rPr lang="en-IN" dirty="0"/>
              <a:t>reaching the earth.</a:t>
            </a:r>
          </a:p>
          <a:p>
            <a:r>
              <a:rPr lang="en-US" dirty="0"/>
              <a:t>Allows the free movement of jet aircrafts through </a:t>
            </a:r>
            <a:r>
              <a:rPr lang="en-US" dirty="0" smtClean="0"/>
              <a:t>clear atmospheric </a:t>
            </a:r>
            <a:r>
              <a:rPr lang="en-US" dirty="0"/>
              <a:t>conditions and absence of air gutters.</a:t>
            </a:r>
          </a:p>
          <a:p>
            <a:r>
              <a:rPr lang="en-US" dirty="0"/>
              <a:t>The zone of transition above the stratosphere is </a:t>
            </a:r>
            <a:r>
              <a:rPr lang="en-US" dirty="0" smtClean="0"/>
              <a:t>called </a:t>
            </a:r>
            <a:r>
              <a:rPr lang="en-IN" dirty="0" err="1" smtClean="0"/>
              <a:t>stratopause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3181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Mesosphere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484784"/>
            <a:ext cx="8208912" cy="4347845"/>
          </a:xfrm>
        </p:spPr>
        <p:txBody>
          <a:bodyPr>
            <a:normAutofit/>
          </a:bodyPr>
          <a:lstStyle/>
          <a:p>
            <a:r>
              <a:rPr lang="en-US" dirty="0" smtClean="0"/>
              <a:t>Extends </a:t>
            </a:r>
            <a:r>
              <a:rPr lang="en-US" dirty="0"/>
              <a:t>from about 50 to 80 Km altitude from </a:t>
            </a:r>
            <a:r>
              <a:rPr lang="en-US" dirty="0" smtClean="0"/>
              <a:t>the </a:t>
            </a:r>
            <a:r>
              <a:rPr lang="en-IN" dirty="0" smtClean="0"/>
              <a:t>earth</a:t>
            </a:r>
            <a:r>
              <a:rPr lang="en-IN" dirty="0"/>
              <a:t>.</a:t>
            </a:r>
          </a:p>
          <a:p>
            <a:r>
              <a:rPr lang="en-US" dirty="0"/>
              <a:t>Temperature decreases with altitude and the </a:t>
            </a:r>
            <a:r>
              <a:rPr lang="en-US" dirty="0" smtClean="0"/>
              <a:t>lowest temperature </a:t>
            </a:r>
            <a:r>
              <a:rPr lang="en-US" dirty="0"/>
              <a:t>of the atmosphere is felt at the </a:t>
            </a:r>
            <a:r>
              <a:rPr lang="en-US" dirty="0" err="1"/>
              <a:t>mesopause</a:t>
            </a:r>
            <a:r>
              <a:rPr lang="en-US" dirty="0" smtClean="0"/>
              <a:t>. </a:t>
            </a:r>
            <a:r>
              <a:rPr lang="en-IN" dirty="0" smtClean="0"/>
              <a:t>( </a:t>
            </a:r>
            <a:r>
              <a:rPr lang="en-IN" dirty="0"/>
              <a:t>-80°C to -100°C)</a:t>
            </a:r>
          </a:p>
          <a:p>
            <a:r>
              <a:rPr lang="en-US" dirty="0"/>
              <a:t>The meteors on reaching the mesosphere gets </a:t>
            </a:r>
            <a:r>
              <a:rPr lang="en-US" dirty="0" smtClean="0"/>
              <a:t>burnt </a:t>
            </a:r>
            <a:r>
              <a:rPr lang="en-IN" dirty="0" smtClean="0"/>
              <a:t>out </a:t>
            </a:r>
            <a:r>
              <a:rPr lang="en-IN" dirty="0"/>
              <a:t>due to friction.</a:t>
            </a:r>
          </a:p>
          <a:p>
            <a:r>
              <a:rPr lang="en-US" dirty="0"/>
              <a:t>The zone of transition above the mesosphere is </a:t>
            </a:r>
            <a:r>
              <a:rPr lang="en-US" dirty="0" smtClean="0"/>
              <a:t>called </a:t>
            </a:r>
            <a:r>
              <a:rPr lang="en-IN" dirty="0" err="1" smtClean="0"/>
              <a:t>mesopause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802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 smtClean="0"/>
              <a:t>Atmospheric Composition</a:t>
            </a:r>
            <a:br>
              <a:rPr lang="en-IN" b="1" dirty="0" smtClean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Gases</a:t>
            </a:r>
            <a:r>
              <a:rPr lang="en-US" dirty="0"/>
              <a:t>, moisture and dust particles are the major constituents </a:t>
            </a:r>
            <a:r>
              <a:rPr lang="en-US" dirty="0" smtClean="0"/>
              <a:t>of our </a:t>
            </a:r>
            <a:r>
              <a:rPr lang="en-US" dirty="0"/>
              <a:t>atmosphere that blanket our earth.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is the </a:t>
            </a:r>
            <a:r>
              <a:rPr lang="en-US" dirty="0" smtClean="0"/>
              <a:t>gravitational attraction </a:t>
            </a:r>
            <a:r>
              <a:rPr lang="en-US" dirty="0"/>
              <a:t>of the earth that holds the atmosphere close to </a:t>
            </a:r>
            <a:r>
              <a:rPr lang="en-US" dirty="0" smtClean="0"/>
              <a:t>the </a:t>
            </a:r>
            <a:r>
              <a:rPr lang="en-IN" dirty="0" smtClean="0"/>
              <a:t>earth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8431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7024744" cy="1143000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Thermosphere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1560" y="1844824"/>
            <a:ext cx="7848872" cy="3987805"/>
          </a:xfrm>
        </p:spPr>
        <p:txBody>
          <a:bodyPr>
            <a:normAutofit/>
          </a:bodyPr>
          <a:lstStyle/>
          <a:p>
            <a:r>
              <a:rPr lang="en-US" dirty="0" smtClean="0"/>
              <a:t>Extends </a:t>
            </a:r>
            <a:r>
              <a:rPr lang="en-US" dirty="0"/>
              <a:t>from about 80 to 600 </a:t>
            </a:r>
            <a:r>
              <a:rPr lang="en-US" dirty="0" smtClean="0"/>
              <a:t>Km </a:t>
            </a:r>
            <a:r>
              <a:rPr lang="en-IN" dirty="0" smtClean="0"/>
              <a:t>altitude</a:t>
            </a:r>
            <a:r>
              <a:rPr lang="en-IN" dirty="0"/>
              <a:t>.</a:t>
            </a:r>
          </a:p>
          <a:p>
            <a:r>
              <a:rPr lang="en-US" dirty="0"/>
              <a:t>There is considerable increase </a:t>
            </a:r>
            <a:r>
              <a:rPr lang="en-US" dirty="0" smtClean="0"/>
              <a:t>in </a:t>
            </a:r>
            <a:r>
              <a:rPr lang="en-IN" dirty="0" smtClean="0"/>
              <a:t>temperature </a:t>
            </a:r>
            <a:r>
              <a:rPr lang="en-IN" dirty="0"/>
              <a:t>with altitude.</a:t>
            </a:r>
          </a:p>
          <a:p>
            <a:r>
              <a:rPr lang="en-US" dirty="0"/>
              <a:t>The lower part of the thermosphere </a:t>
            </a:r>
            <a:r>
              <a:rPr lang="en-US" dirty="0" smtClean="0"/>
              <a:t>is </a:t>
            </a:r>
            <a:r>
              <a:rPr lang="en-IN" dirty="0" smtClean="0"/>
              <a:t>known </a:t>
            </a:r>
            <a:r>
              <a:rPr lang="en-IN" dirty="0"/>
              <a:t>as ionosphere.</a:t>
            </a:r>
          </a:p>
          <a:p>
            <a:r>
              <a:rPr lang="en-US" dirty="0"/>
              <a:t>Ionosphere helps in the transmission </a:t>
            </a:r>
            <a:r>
              <a:rPr lang="en-US" dirty="0" smtClean="0"/>
              <a:t>of </a:t>
            </a:r>
            <a:r>
              <a:rPr lang="en-IN" dirty="0" smtClean="0"/>
              <a:t>radio </a:t>
            </a:r>
            <a:r>
              <a:rPr lang="en-IN" dirty="0"/>
              <a:t>waves.</a:t>
            </a:r>
          </a:p>
        </p:txBody>
      </p:sp>
    </p:spTree>
    <p:extLst>
      <p:ext uri="{BB962C8B-B14F-4D97-AF65-F5344CB8AC3E}">
        <p14:creationId xmlns:p14="http://schemas.microsoft.com/office/powerpoint/2010/main" val="1730015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1124744"/>
            <a:ext cx="6777317" cy="4707885"/>
          </a:xfrm>
        </p:spPr>
        <p:txBody>
          <a:bodyPr>
            <a:normAutofit/>
          </a:bodyPr>
          <a:lstStyle/>
          <a:p>
            <a:r>
              <a:rPr lang="en-US" dirty="0"/>
              <a:t>The presence of atmosphere extends to about </a:t>
            </a:r>
            <a:r>
              <a:rPr lang="en-US" dirty="0" smtClean="0"/>
              <a:t>10000 </a:t>
            </a:r>
            <a:r>
              <a:rPr lang="en-US" dirty="0" err="1" smtClean="0"/>
              <a:t>kilometres</a:t>
            </a:r>
            <a:r>
              <a:rPr lang="en-US" dirty="0" smtClean="0"/>
              <a:t> </a:t>
            </a:r>
            <a:r>
              <a:rPr lang="en-US" dirty="0"/>
              <a:t>from the earth's surface. </a:t>
            </a:r>
            <a:endParaRPr lang="en-US" dirty="0" smtClean="0"/>
          </a:p>
          <a:p>
            <a:r>
              <a:rPr lang="en-US" dirty="0" smtClean="0"/>
              <a:t>But </a:t>
            </a:r>
            <a:r>
              <a:rPr lang="en-US" dirty="0"/>
              <a:t>it </a:t>
            </a:r>
            <a:r>
              <a:rPr lang="en-US" dirty="0" smtClean="0"/>
              <a:t>is estimated </a:t>
            </a:r>
            <a:r>
              <a:rPr lang="en-US" dirty="0"/>
              <a:t>that about 97 percentage of </a:t>
            </a:r>
            <a:r>
              <a:rPr lang="en-US" dirty="0" smtClean="0"/>
              <a:t>the atmospheric </a:t>
            </a:r>
            <a:r>
              <a:rPr lang="en-US" dirty="0"/>
              <a:t>air remains within 29 </a:t>
            </a:r>
            <a:r>
              <a:rPr lang="en-US" dirty="0" err="1"/>
              <a:t>kilometres</a:t>
            </a:r>
            <a:r>
              <a:rPr lang="en-US" dirty="0"/>
              <a:t> </a:t>
            </a:r>
            <a:r>
              <a:rPr lang="en-US" dirty="0" smtClean="0"/>
              <a:t>from the </a:t>
            </a:r>
            <a:r>
              <a:rPr lang="en-US" dirty="0"/>
              <a:t>earth's surface.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gases get rarefied </a:t>
            </a:r>
            <a:r>
              <a:rPr lang="en-US" dirty="0" smtClean="0"/>
              <a:t>with </a:t>
            </a:r>
            <a:r>
              <a:rPr lang="en-IN" dirty="0" smtClean="0"/>
              <a:t>increasing </a:t>
            </a:r>
            <a:r>
              <a:rPr lang="en-IN" dirty="0"/>
              <a:t>altitude.</a:t>
            </a:r>
          </a:p>
        </p:txBody>
      </p:sp>
    </p:spTree>
    <p:extLst>
      <p:ext uri="{BB962C8B-B14F-4D97-AF65-F5344CB8AC3E}">
        <p14:creationId xmlns:p14="http://schemas.microsoft.com/office/powerpoint/2010/main" val="1819222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Atmospheric gases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b="1" dirty="0" smtClean="0"/>
              <a:t>	Gases 		Volume </a:t>
            </a:r>
            <a:r>
              <a:rPr lang="en-IN" b="1" dirty="0"/>
              <a:t>(%)</a:t>
            </a:r>
          </a:p>
          <a:p>
            <a:r>
              <a:rPr lang="en-IN" dirty="0"/>
              <a:t>Nitrogen </a:t>
            </a:r>
            <a:r>
              <a:rPr lang="en-IN" dirty="0" smtClean="0"/>
              <a:t>		78.08</a:t>
            </a:r>
            <a:endParaRPr lang="en-IN" dirty="0"/>
          </a:p>
          <a:p>
            <a:r>
              <a:rPr lang="en-IN" dirty="0"/>
              <a:t>Oxygen </a:t>
            </a:r>
            <a:r>
              <a:rPr lang="en-IN" dirty="0" smtClean="0"/>
              <a:t>		20.95</a:t>
            </a:r>
            <a:endParaRPr lang="en-IN" dirty="0"/>
          </a:p>
          <a:p>
            <a:r>
              <a:rPr lang="en-IN" dirty="0"/>
              <a:t>Argon </a:t>
            </a:r>
            <a:r>
              <a:rPr lang="en-IN" dirty="0" smtClean="0"/>
              <a:t>		0.93</a:t>
            </a:r>
            <a:endParaRPr lang="en-IN" dirty="0"/>
          </a:p>
          <a:p>
            <a:r>
              <a:rPr lang="en-IN" dirty="0"/>
              <a:t>Carbon dioxide </a:t>
            </a:r>
            <a:r>
              <a:rPr lang="en-IN" dirty="0" smtClean="0"/>
              <a:t>	0.037</a:t>
            </a:r>
            <a:endParaRPr lang="en-IN" dirty="0"/>
          </a:p>
          <a:p>
            <a:r>
              <a:rPr lang="en-IN" dirty="0" smtClean="0"/>
              <a:t>Ozone		 </a:t>
            </a:r>
            <a:r>
              <a:rPr lang="en-IN" dirty="0"/>
              <a:t>0.01</a:t>
            </a:r>
          </a:p>
          <a:p>
            <a:r>
              <a:rPr lang="en-IN" dirty="0"/>
              <a:t>Neon </a:t>
            </a:r>
            <a:r>
              <a:rPr lang="en-IN" dirty="0" smtClean="0"/>
              <a:t>		0.002</a:t>
            </a:r>
            <a:endParaRPr lang="en-IN" dirty="0"/>
          </a:p>
          <a:p>
            <a:r>
              <a:rPr lang="en-IN" dirty="0"/>
              <a:t>Helium </a:t>
            </a:r>
            <a:r>
              <a:rPr lang="en-IN" dirty="0" smtClean="0"/>
              <a:t>		0.0005</a:t>
            </a:r>
            <a:endParaRPr lang="en-IN" dirty="0"/>
          </a:p>
          <a:p>
            <a:r>
              <a:rPr lang="en-IN" dirty="0"/>
              <a:t>Krypton </a:t>
            </a:r>
            <a:r>
              <a:rPr lang="en-IN" dirty="0" smtClean="0"/>
              <a:t>		0.0001</a:t>
            </a:r>
            <a:endParaRPr lang="en-IN" dirty="0"/>
          </a:p>
          <a:p>
            <a:r>
              <a:rPr lang="en-IN" dirty="0"/>
              <a:t>Hydrogen </a:t>
            </a:r>
            <a:r>
              <a:rPr lang="en-IN" dirty="0" smtClean="0"/>
              <a:t>		0.00005</a:t>
            </a:r>
            <a:endParaRPr lang="en-IN" dirty="0"/>
          </a:p>
          <a:p>
            <a:r>
              <a:rPr lang="en-IN" dirty="0"/>
              <a:t>Xenon </a:t>
            </a:r>
            <a:r>
              <a:rPr lang="en-IN" dirty="0" smtClean="0"/>
              <a:t>		0.00009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7452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6512" y="274638"/>
            <a:ext cx="9180512" cy="1930226"/>
          </a:xfrm>
        </p:spPr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 The importance </a:t>
            </a:r>
            <a:r>
              <a:rPr lang="en-US" sz="3200" dirty="0">
                <a:solidFill>
                  <a:srgbClr val="FF0000"/>
                </a:solidFill>
              </a:rPr>
              <a:t>of gases such as oxygen,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3200" dirty="0">
                <a:solidFill>
                  <a:srgbClr val="FF0000"/>
                </a:solidFill>
              </a:rPr>
              <a:t>carbon dioxide and nitrogen in </a:t>
            </a:r>
            <a:r>
              <a:rPr lang="en-US" sz="3200" dirty="0" smtClean="0">
                <a:solidFill>
                  <a:srgbClr val="FF0000"/>
                </a:solidFill>
              </a:rPr>
              <a:t>the existence of </a:t>
            </a:r>
            <a:r>
              <a:rPr lang="en-IN" sz="3200" dirty="0" smtClean="0">
                <a:solidFill>
                  <a:srgbClr val="FF0000"/>
                </a:solidFill>
              </a:rPr>
              <a:t>life </a:t>
            </a:r>
            <a:r>
              <a:rPr lang="en-IN" sz="3200" dirty="0">
                <a:solidFill>
                  <a:srgbClr val="FF0000"/>
                </a:solidFill>
              </a:rPr>
              <a:t>forms.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4864"/>
            <a:ext cx="8229600" cy="3921299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Plants </a:t>
            </a:r>
            <a:r>
              <a:rPr lang="en-US" dirty="0"/>
              <a:t>make use of Carbon dioxide </a:t>
            </a:r>
            <a:r>
              <a:rPr lang="en-US" dirty="0" smtClean="0"/>
              <a:t>for </a:t>
            </a:r>
            <a:r>
              <a:rPr lang="en-IN" dirty="0" smtClean="0">
                <a:solidFill>
                  <a:srgbClr val="FF0000"/>
                </a:solidFill>
              </a:rPr>
              <a:t>photosynthesis</a:t>
            </a:r>
            <a:r>
              <a:rPr lang="en-IN" dirty="0">
                <a:solidFill>
                  <a:srgbClr val="FF0000"/>
                </a:solidFill>
              </a:rPr>
              <a:t>.</a:t>
            </a:r>
          </a:p>
          <a:p>
            <a:r>
              <a:rPr lang="en-US" dirty="0"/>
              <a:t>Man and other organisms make use </a:t>
            </a:r>
            <a:r>
              <a:rPr lang="en-US" dirty="0" smtClean="0"/>
              <a:t>of </a:t>
            </a:r>
            <a:r>
              <a:rPr lang="en-IN" dirty="0" smtClean="0"/>
              <a:t>oxygen </a:t>
            </a:r>
            <a:r>
              <a:rPr lang="en-IN" dirty="0"/>
              <a:t>for </a:t>
            </a:r>
            <a:r>
              <a:rPr lang="en-IN" dirty="0">
                <a:solidFill>
                  <a:srgbClr val="FF0000"/>
                </a:solidFill>
              </a:rPr>
              <a:t>respiration</a:t>
            </a:r>
            <a:r>
              <a:rPr lang="en-IN" dirty="0"/>
              <a:t>.</a:t>
            </a:r>
          </a:p>
          <a:p>
            <a:r>
              <a:rPr lang="en-US" dirty="0"/>
              <a:t>Plants make use of nitrogen for </a:t>
            </a:r>
            <a:r>
              <a:rPr lang="en-US" dirty="0" smtClean="0"/>
              <a:t>their </a:t>
            </a:r>
            <a:r>
              <a:rPr lang="en-IN" dirty="0" smtClean="0"/>
              <a:t>growth </a:t>
            </a:r>
            <a:r>
              <a:rPr lang="en-IN" dirty="0"/>
              <a:t>through </a:t>
            </a:r>
            <a:r>
              <a:rPr lang="en-IN" dirty="0">
                <a:solidFill>
                  <a:srgbClr val="FF0000"/>
                </a:solidFill>
              </a:rPr>
              <a:t>nitrogen fixation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065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Respiration</a:t>
            </a:r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789396" y="2413317"/>
            <a:ext cx="3284220" cy="3329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878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Nitrogen fixation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347788"/>
            <a:ext cx="4724400" cy="4162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74192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88</TotalTime>
  <Words>1132</Words>
  <Application>Microsoft Office PowerPoint</Application>
  <PresentationFormat>On-screen Show (4:3)</PresentationFormat>
  <Paragraphs>119</Paragraphs>
  <Slides>40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Austin</vt:lpstr>
      <vt:lpstr>Blanket of The Earth </vt:lpstr>
      <vt:lpstr>PowerPoint Presentation</vt:lpstr>
      <vt:lpstr>PowerPoint Presentation</vt:lpstr>
      <vt:lpstr>Atmospheric Composition </vt:lpstr>
      <vt:lpstr>PowerPoint Presentation</vt:lpstr>
      <vt:lpstr>Atmospheric gases</vt:lpstr>
      <vt:lpstr> The importance of gases such as oxygen, carbon dioxide and nitrogen in the existence of life forms.</vt:lpstr>
      <vt:lpstr>Respiration</vt:lpstr>
      <vt:lpstr>Nitrogen fixation</vt:lpstr>
      <vt:lpstr>Photosynthesis</vt:lpstr>
      <vt:lpstr>Water in the atmosphere</vt:lpstr>
      <vt:lpstr>PowerPoint Presentation</vt:lpstr>
      <vt:lpstr>PowerPoint Presentation</vt:lpstr>
      <vt:lpstr>Dust Particles</vt:lpstr>
      <vt:lpstr>the factors influencing the amount of water in the atmosphere.</vt:lpstr>
      <vt:lpstr>PowerPoint Presentation</vt:lpstr>
      <vt:lpstr>Condensation nuclei </vt:lpstr>
      <vt:lpstr>Green house</vt:lpstr>
      <vt:lpstr>Why glass is largely used in the construction of buildings in cold countries?</vt:lpstr>
      <vt:lpstr>Atmosphere as a Green house</vt:lpstr>
      <vt:lpstr>PowerPoint Presentation</vt:lpstr>
      <vt:lpstr>PowerPoint Presentation</vt:lpstr>
      <vt:lpstr>The  sources of greenhouse gases?</vt:lpstr>
      <vt:lpstr>PowerPoint Presentation</vt:lpstr>
      <vt:lpstr>how Global warming becomes a threat to the life forms of the earth. </vt:lpstr>
      <vt:lpstr>Global warming</vt:lpstr>
      <vt:lpstr>Ozone as an umbrella for the earth</vt:lpstr>
      <vt:lpstr>PowerPoint Presentation</vt:lpstr>
      <vt:lpstr>PowerPoint Presentation</vt:lpstr>
      <vt:lpstr>Ozone hole</vt:lpstr>
      <vt:lpstr>To protect the ozone layer…</vt:lpstr>
      <vt:lpstr>Structure of the Atmosphere</vt:lpstr>
      <vt:lpstr>PowerPoint Presentation</vt:lpstr>
      <vt:lpstr>PowerPoint Presentation</vt:lpstr>
      <vt:lpstr>PowerPoint Presentation</vt:lpstr>
      <vt:lpstr>PowerPoint Presentation</vt:lpstr>
      <vt:lpstr>Troposphere </vt:lpstr>
      <vt:lpstr>Stratosphere </vt:lpstr>
      <vt:lpstr>Mesosphere </vt:lpstr>
      <vt:lpstr>Thermosphere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13</cp:revision>
  <dcterms:created xsi:type="dcterms:W3CDTF">2019-01-09T14:08:30Z</dcterms:created>
  <dcterms:modified xsi:type="dcterms:W3CDTF">2019-01-09T16:05:12Z</dcterms:modified>
</cp:coreProperties>
</file>

<file path=docProps/thumbnail.jpeg>
</file>